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0"/>
  </p:notesMasterIdLst>
  <p:sldIdLst>
    <p:sldId id="256" r:id="rId2"/>
    <p:sldId id="947" r:id="rId3"/>
    <p:sldId id="471" r:id="rId4"/>
    <p:sldId id="763" r:id="rId5"/>
    <p:sldId id="579" r:id="rId6"/>
    <p:sldId id="499" r:id="rId7"/>
    <p:sldId id="508" r:id="rId8"/>
    <p:sldId id="584" r:id="rId9"/>
    <p:sldId id="703" r:id="rId10"/>
    <p:sldId id="825" r:id="rId11"/>
    <p:sldId id="1054" r:id="rId12"/>
    <p:sldId id="1037" r:id="rId13"/>
    <p:sldId id="872" r:id="rId14"/>
    <p:sldId id="871" r:id="rId15"/>
    <p:sldId id="662" r:id="rId16"/>
    <p:sldId id="578" r:id="rId17"/>
    <p:sldId id="510" r:id="rId18"/>
    <p:sldId id="549" r:id="rId19"/>
    <p:sldId id="577" r:id="rId20"/>
    <p:sldId id="572" r:id="rId21"/>
    <p:sldId id="551" r:id="rId22"/>
    <p:sldId id="869" r:id="rId23"/>
    <p:sldId id="1055" r:id="rId24"/>
    <p:sldId id="553" r:id="rId25"/>
    <p:sldId id="1094" r:id="rId26"/>
    <p:sldId id="1090" r:id="rId27"/>
    <p:sldId id="518" r:id="rId28"/>
    <p:sldId id="587" r:id="rId29"/>
    <p:sldId id="1095" r:id="rId30"/>
    <p:sldId id="1096" r:id="rId31"/>
    <p:sldId id="1097" r:id="rId32"/>
    <p:sldId id="1098" r:id="rId33"/>
    <p:sldId id="639" r:id="rId34"/>
    <p:sldId id="1020" r:id="rId35"/>
    <p:sldId id="875" r:id="rId36"/>
    <p:sldId id="514" r:id="rId37"/>
    <p:sldId id="966" r:id="rId38"/>
    <p:sldId id="967" r:id="rId39"/>
    <p:sldId id="968" r:id="rId40"/>
    <p:sldId id="603" r:id="rId41"/>
    <p:sldId id="970" r:id="rId42"/>
    <p:sldId id="897" r:id="rId43"/>
    <p:sldId id="1099" r:id="rId44"/>
    <p:sldId id="889" r:id="rId45"/>
    <p:sldId id="744" r:id="rId46"/>
    <p:sldId id="888" r:id="rId47"/>
    <p:sldId id="1100" r:id="rId48"/>
    <p:sldId id="1069" r:id="rId49"/>
    <p:sldId id="887" r:id="rId50"/>
    <p:sldId id="976" r:id="rId51"/>
    <p:sldId id="1101" r:id="rId52"/>
    <p:sldId id="974" r:id="rId53"/>
    <p:sldId id="940" r:id="rId54"/>
    <p:sldId id="927" r:id="rId55"/>
    <p:sldId id="928" r:id="rId56"/>
    <p:sldId id="1093" r:id="rId57"/>
    <p:sldId id="1102" r:id="rId58"/>
    <p:sldId id="1044" r:id="rId59"/>
    <p:sldId id="1103" r:id="rId60"/>
    <p:sldId id="1104" r:id="rId61"/>
    <p:sldId id="1092" r:id="rId62"/>
    <p:sldId id="1091" r:id="rId63"/>
    <p:sldId id="1107" r:id="rId64"/>
    <p:sldId id="1106" r:id="rId65"/>
    <p:sldId id="1108" r:id="rId66"/>
    <p:sldId id="1109" r:id="rId67"/>
    <p:sldId id="1105" r:id="rId68"/>
    <p:sldId id="550" r:id="rId6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471"/>
            <p14:sldId id="763"/>
            <p14:sldId id="579"/>
            <p14:sldId id="499"/>
            <p14:sldId id="508"/>
            <p14:sldId id="584"/>
            <p14:sldId id="703"/>
            <p14:sldId id="825"/>
            <p14:sldId id="1054"/>
            <p14:sldId id="1037"/>
            <p14:sldId id="872"/>
            <p14:sldId id="871"/>
            <p14:sldId id="662"/>
            <p14:sldId id="578"/>
            <p14:sldId id="510"/>
            <p14:sldId id="549"/>
            <p14:sldId id="577"/>
            <p14:sldId id="572"/>
            <p14:sldId id="551"/>
            <p14:sldId id="869"/>
            <p14:sldId id="1055"/>
            <p14:sldId id="553"/>
            <p14:sldId id="1094"/>
            <p14:sldId id="1090"/>
            <p14:sldId id="518"/>
            <p14:sldId id="587"/>
            <p14:sldId id="1095"/>
            <p14:sldId id="1096"/>
            <p14:sldId id="1097"/>
            <p14:sldId id="1098"/>
            <p14:sldId id="639"/>
            <p14:sldId id="1020"/>
            <p14:sldId id="875"/>
            <p14:sldId id="514"/>
            <p14:sldId id="966"/>
            <p14:sldId id="967"/>
            <p14:sldId id="968"/>
            <p14:sldId id="603"/>
            <p14:sldId id="970"/>
            <p14:sldId id="897"/>
            <p14:sldId id="1099"/>
            <p14:sldId id="889"/>
            <p14:sldId id="744"/>
            <p14:sldId id="888"/>
            <p14:sldId id="1100"/>
            <p14:sldId id="1069"/>
            <p14:sldId id="887"/>
            <p14:sldId id="976"/>
            <p14:sldId id="1101"/>
            <p14:sldId id="974"/>
            <p14:sldId id="940"/>
            <p14:sldId id="927"/>
            <p14:sldId id="928"/>
            <p14:sldId id="1093"/>
            <p14:sldId id="1102"/>
            <p14:sldId id="1044"/>
            <p14:sldId id="1103"/>
            <p14:sldId id="1104"/>
            <p14:sldId id="1092"/>
            <p14:sldId id="1091"/>
            <p14:sldId id="1107"/>
            <p14:sldId id="1106"/>
            <p14:sldId id="1108"/>
            <p14:sldId id="1109"/>
            <p14:sldId id="110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9E60B8"/>
    <a:srgbClr val="B58900"/>
    <a:srgbClr val="5493CB"/>
    <a:srgbClr val="025249"/>
    <a:srgbClr val="EF7D1D"/>
    <a:srgbClr val="D4EBE9"/>
    <a:srgbClr val="41719C"/>
    <a:srgbClr val="D6A08C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844"/>
    <p:restoredTop sz="96853" autoAdjust="0"/>
  </p:normalViewPr>
  <p:slideViewPr>
    <p:cSldViewPr snapToGrid="0" snapToObjects="1">
      <p:cViewPr>
        <p:scale>
          <a:sx n="245" d="100"/>
          <a:sy n="245" d="100"/>
        </p:scale>
        <p:origin x="2120" y="72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02.10.21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24308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3086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1571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056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613097"/>
            <a:ext cx="99059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APIs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jCon</a:t>
            </a:r>
            <a:r>
              <a:rPr lang="de-DE" sz="1400" spc="80" dirty="0">
                <a:solidFill>
                  <a:srgbClr val="D4EBE9"/>
                </a:solidFill>
              </a:rPr>
              <a:t> 2021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, 6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jcon-graphql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790661" y="2951923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755AEE0-53CD-8142-BCE9-C5DCFE40FA46}"/>
              </a:ext>
            </a:extLst>
          </p:cNvPr>
          <p:cNvSpPr/>
          <p:nvPr/>
        </p:nvSpPr>
        <p:spPr>
          <a:xfrm>
            <a:off x="1691323" y="1366603"/>
            <a:ext cx="17411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8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Building</a:t>
            </a:r>
            <a:endParaRPr lang="de-DE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63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90AF68D-2AB0-C64D-9E1B-845788F14440}"/>
              </a:ext>
            </a:extLst>
          </p:cNvPr>
          <p:cNvSpPr/>
          <p:nvPr/>
        </p:nvSpPr>
        <p:spPr>
          <a:xfrm>
            <a:off x="440403" y="6036972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Data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is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queried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and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requested</a:t>
            </a:r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, not </a:t>
            </a:r>
            <a:r>
              <a:rPr lang="de-DE" sz="2800" b="1" i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endpoints</a:t>
            </a:r>
            <a:endParaRPr lang="de-DE" sz="2800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70686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733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looks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like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provide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decision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How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provided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</a:rPr>
              <a:t>decision</a:t>
            </a:r>
            <a:endParaRPr lang="de-DE" sz="2400" i="1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We're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still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designing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APIs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according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needs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likes</a:t>
            </a:r>
            <a:endParaRPr lang="de-DE" sz="2400" b="1" i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     GraphQL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technology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232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304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314212" y="4402637"/>
            <a:ext cx="9185388" cy="2135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Result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trainer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Workshops, Coaching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754932" y="5212366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081E820-4CF4-3149-8ABF-F311E2FD2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2" y="2451560"/>
            <a:ext cx="1861194" cy="27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710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Normaly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HTTP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Response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usualy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HTTP 200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besides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technical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ones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Differes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enormous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REST...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A0516E4-68A7-9746-8527-EF039C733EC6}"/>
              </a:ext>
            </a:extLst>
          </p:cNvPr>
          <p:cNvSpPr/>
          <p:nvPr/>
        </p:nvSpPr>
        <p:spPr>
          <a:xfrm>
            <a:off x="735008" y="3770314"/>
            <a:ext cx="8695944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26929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released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top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including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support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released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focus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on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B66441A8-1802-A644-8D63-61C58B85DEA0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9193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Pure 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independent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JEE)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84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development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"schema-first"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approach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also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high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high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GraphQL API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describes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Responses)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9712990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7" y="2187709"/>
            <a:ext cx="6708888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Basics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Part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**Rating**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submitted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User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# The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unique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Rating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Rating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Rating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Documentation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61540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query</a:t>
            </a:r>
            <a:r>
              <a:rPr lang="de-DE" dirty="0"/>
              <a:t>: 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571958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53078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628958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1648416" y="5231775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00188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625229" y="5293681"/>
            <a:ext cx="24426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1995055" y="5146055"/>
            <a:ext cx="1885950" cy="27280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366210"/>
            <a:ext cx="66929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41925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35132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1894788" y="4623847"/>
            <a:ext cx="5222449" cy="433634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5482206" y="4385005"/>
            <a:ext cx="155586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9513930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24997082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7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share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ideas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abstraction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not Spring/JEE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adapters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target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17137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First (open-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Methods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on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classes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must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match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GraphQL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method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arguments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Mutation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deserialized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POJO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instances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passed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parameter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27536" cy="7608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"Official"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solution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Takes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Still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released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weeks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July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REST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controllers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819152" y="2669780"/>
            <a:ext cx="6727371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typeName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="Beer")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</a:t>
            </a:r>
            <a:r>
              <a:rPr lang="de-DE" sz="1600" cap="none" spc="100" dirty="0" err="1"/>
              <a:t>code</a:t>
            </a:r>
            <a:r>
              <a:rPr lang="de-DE" sz="1600" cap="none" spc="100" dirty="0"/>
              <a:t>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65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first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February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 Boot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 not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available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definition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combining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multiple APIs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Difficult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1228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derived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Code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opposite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Schema-frist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Pojos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not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part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GraphQL API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Components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2374051"/>
            <a:ext cx="903719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06344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4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60294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Conclusion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what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framework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should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I pick?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World: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Future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tell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will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but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For</a:t>
            </a:r>
            <a:r>
              <a:rPr lang="de-DE" dirty="0"/>
              <a:t> Java </a:t>
            </a:r>
            <a:r>
              <a:rPr lang="de-DE" dirty="0" err="1"/>
              <a:t>applications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Advanced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Topics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makes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infrastructure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Security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(n+1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9830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8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jcon-graphql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Contact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http://localhost:4000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Use-case</a:t>
            </a:r>
            <a:r>
              <a:rPr lang="de-DE" dirty="0"/>
              <a:t>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3296</Words>
  <Application>Microsoft Macintosh PowerPoint</Application>
  <PresentationFormat>A4-Papier (210 x 297 mm)</PresentationFormat>
  <Paragraphs>733</Paragraphs>
  <Slides>68</Slides>
  <Notes>14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68</vt:i4>
      </vt:variant>
    </vt:vector>
  </HeadingPairs>
  <TitlesOfParts>
    <vt:vector size="8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jCon 2021 | October, 6 2021 | @nilshartmann</vt:lpstr>
      <vt:lpstr>https://nilshartmann.net</vt:lpstr>
      <vt:lpstr>Part 1</vt:lpstr>
      <vt:lpstr>PowerPoint-Präsentation</vt:lpstr>
      <vt:lpstr>GraphQL</vt:lpstr>
      <vt:lpstr>Source code: https://github.com/nilshartmann/graphql-java-talk</vt:lpstr>
      <vt:lpstr>http://localhost:4000</vt:lpstr>
      <vt:lpstr>PowerPoint-Präsentation</vt:lpstr>
      <vt:lpstr>GraphQL</vt:lpstr>
      <vt:lpstr>GraphQL Einsatzszenarien</vt:lpstr>
      <vt:lpstr>GraphQL Einsatzszenarien</vt:lpstr>
      <vt:lpstr>GraphQL APIs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Executing Queries</vt:lpstr>
      <vt:lpstr>PowerPoint-Präsentation</vt:lpstr>
      <vt:lpstr>Runtime (AKA: Your application)</vt:lpstr>
      <vt:lpstr>GraphQL Runtime</vt:lpstr>
      <vt:lpstr>GraphQL For Java applications</vt:lpstr>
      <vt:lpstr>GraphQL For Java applications</vt:lpstr>
      <vt:lpstr>GraphQL For Java applications</vt:lpstr>
      <vt:lpstr>GraphQL Server with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for Java Applications</vt:lpstr>
      <vt:lpstr>Resolving your query: 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Object GraphS</vt:lpstr>
      <vt:lpstr>Higher level Frameworks</vt:lpstr>
      <vt:lpstr>Higher level Frameworks</vt:lpstr>
      <vt:lpstr>GraphQL For Java applications</vt:lpstr>
      <vt:lpstr>graphql-java-tools</vt:lpstr>
      <vt:lpstr>graphql-java-tools</vt:lpstr>
      <vt:lpstr>graphql-java-tools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GraphQL For Java applications</vt:lpstr>
      <vt:lpstr>MicroProfile GraphQL</vt:lpstr>
      <vt:lpstr>MicroProfile GraphQL</vt:lpstr>
      <vt:lpstr>GraphQL For Java applications</vt:lpstr>
      <vt:lpstr>GraphQL For Java applications</vt:lpstr>
      <vt:lpstr>GraphQL For Java applications</vt:lpstr>
      <vt:lpstr>GraphQL For Java applications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1141</cp:revision>
  <cp:lastPrinted>2019-09-03T13:49:24Z</cp:lastPrinted>
  <dcterms:created xsi:type="dcterms:W3CDTF">2016-03-28T15:59:53Z</dcterms:created>
  <dcterms:modified xsi:type="dcterms:W3CDTF">2021-10-02T15:42:19Z</dcterms:modified>
</cp:coreProperties>
</file>